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3" r:id="rId2"/>
  </p:sldMasterIdLst>
  <p:notesMasterIdLst>
    <p:notesMasterId r:id="rId34"/>
  </p:notesMasterIdLst>
  <p:handoutMasterIdLst>
    <p:handoutMasterId r:id="rId35"/>
  </p:handoutMasterIdLst>
  <p:sldIdLst>
    <p:sldId id="547" r:id="rId3"/>
    <p:sldId id="518" r:id="rId4"/>
    <p:sldId id="519" r:id="rId5"/>
    <p:sldId id="549" r:id="rId6"/>
    <p:sldId id="520" r:id="rId7"/>
    <p:sldId id="521" r:id="rId8"/>
    <p:sldId id="522" r:id="rId9"/>
    <p:sldId id="523" r:id="rId10"/>
    <p:sldId id="524" r:id="rId11"/>
    <p:sldId id="525" r:id="rId12"/>
    <p:sldId id="526" r:id="rId13"/>
    <p:sldId id="527" r:id="rId14"/>
    <p:sldId id="528" r:id="rId15"/>
    <p:sldId id="529" r:id="rId16"/>
    <p:sldId id="530" r:id="rId17"/>
    <p:sldId id="531" r:id="rId18"/>
    <p:sldId id="532" r:id="rId19"/>
    <p:sldId id="533" r:id="rId20"/>
    <p:sldId id="534" r:id="rId21"/>
    <p:sldId id="535" r:id="rId22"/>
    <p:sldId id="536" r:id="rId23"/>
    <p:sldId id="537" r:id="rId24"/>
    <p:sldId id="538" r:id="rId25"/>
    <p:sldId id="539" r:id="rId26"/>
    <p:sldId id="540" r:id="rId27"/>
    <p:sldId id="541" r:id="rId28"/>
    <p:sldId id="542" r:id="rId29"/>
    <p:sldId id="543" r:id="rId30"/>
    <p:sldId id="544" r:id="rId31"/>
    <p:sldId id="545" r:id="rId32"/>
    <p:sldId id="546" r:id="rId33"/>
  </p:sldIdLst>
  <p:sldSz cx="9144000" cy="6858000" type="screen4x3"/>
  <p:notesSz cx="7099300" cy="10234613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00"/>
    <a:srgbClr val="FF9900"/>
    <a:srgbClr val="FFCC00"/>
    <a:srgbClr val="4D4D4D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3" autoAdjust="0"/>
    <p:restoredTop sz="97749" autoAdjust="0"/>
  </p:normalViewPr>
  <p:slideViewPr>
    <p:cSldViewPr>
      <p:cViewPr>
        <p:scale>
          <a:sx n="114" d="100"/>
          <a:sy n="114" d="100"/>
        </p:scale>
        <p:origin x="-9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730" y="-8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smtClean="0"/>
            </a:lvl1pPr>
          </a:lstStyle>
          <a:p>
            <a:pPr>
              <a:defRPr/>
            </a:pPr>
            <a:fld id="{468D4B39-968B-44C6-BCA7-78E606EB7AB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73317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smtClean="0"/>
            </a:lvl1pPr>
          </a:lstStyle>
          <a:p>
            <a:pPr>
              <a:defRPr/>
            </a:pPr>
            <a:fld id="{808CCBD2-9E7C-4B52-90EF-1AC2FCF5E6C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08925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EDD655-3EFC-4631-A3EA-D8804E0910A2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B32340-627D-41E0-AB50-E6B210E8EF55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451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altLang="fr-FR" smtClean="0"/>
              <a:t>Partage de la valeur ajoutée en chine. Masse salariale en % de la VA. 2001 et ajd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2636A5-7B03-4FE8-8EAA-1468068955EC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Indice</a:t>
            </a:r>
            <a:r>
              <a:rPr lang="fr-FR" baseline="0" dirty="0" smtClean="0"/>
              <a:t> de </a:t>
            </a:r>
            <a:r>
              <a:rPr lang="fr-FR" baseline="0" dirty="0" err="1" smtClean="0"/>
              <a:t>gini</a:t>
            </a:r>
            <a:r>
              <a:rPr lang="fr-FR" baseline="0" dirty="0" smtClean="0"/>
              <a:t> en 2001 et 2012/13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51C8-CC33-4445-943E-A8B08B115D8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217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4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altLang="fr-FR" smtClean="0"/>
              <a:t>couleur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DD853A-81A3-49D3-8B2E-4A2881D9A3F0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6E0A8-AC3D-4985-9B03-0642892E9F6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1235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EM_Employment_ULC</a:t>
            </a:r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51C8-CC33-4445-943E-A8B08B115D8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87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F062F-FECC-42D4-B339-333CDCA1B421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48A9F5-C525-4B59-ACA2-82154D6DF3EA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987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altLang="fr-FR" dirty="0" smtClean="0"/>
              <a:t>Rajouter les autres </a:t>
            </a:r>
            <a:r>
              <a:rPr lang="fr-FR" altLang="fr-FR" dirty="0" err="1" smtClean="0"/>
              <a:t>emergents</a:t>
            </a:r>
            <a:endParaRPr lang="fr-FR" alt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D25ED2-27BA-4B75-BD2A-25D5283D65D2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9A8549-1AB7-453B-8E1D-70B6B28DFFA5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1ECDF5-A853-45CD-B737-46E109058483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dirty="0" smtClean="0"/>
              <a:t>Position?</a:t>
            </a:r>
          </a:p>
          <a:p>
            <a:r>
              <a:rPr lang="fr-FR" dirty="0" err="1" smtClean="0"/>
              <a:t>W_Household_savings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51C8-CC33-4445-943E-A8B08B115D83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9458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Taux d’épargne</a:t>
            </a:r>
            <a:r>
              <a:rPr lang="fr-FR" baseline="0" dirty="0" smtClean="0"/>
              <a:t> chine et japon</a:t>
            </a:r>
          </a:p>
          <a:p>
            <a:endParaRPr lang="fr-FR" dirty="0" smtClean="0"/>
          </a:p>
          <a:p>
            <a:r>
              <a:rPr lang="fr-FR" dirty="0" smtClean="0"/>
              <a:t>Titre :</a:t>
            </a:r>
            <a:r>
              <a:rPr lang="fr-FR" baseline="0" dirty="0" smtClean="0"/>
              <a:t> 45_65 ans</a:t>
            </a:r>
          </a:p>
          <a:p>
            <a:r>
              <a:rPr lang="fr-FR" baseline="0" dirty="0" smtClean="0"/>
              <a:t>Échelle préciser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51C8-CC33-4445-943E-A8B08B115D83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801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Taux d’épargne</a:t>
            </a:r>
            <a:r>
              <a:rPr lang="fr-FR" baseline="0" dirty="0" smtClean="0"/>
              <a:t> et TCAM </a:t>
            </a:r>
            <a:r>
              <a:rPr lang="fr-FR" baseline="0" dirty="0" err="1" smtClean="0"/>
              <a:t>echelle</a:t>
            </a:r>
            <a:r>
              <a:rPr lang="fr-FR" baseline="0" dirty="0" smtClean="0"/>
              <a:t> gauche</a:t>
            </a:r>
          </a:p>
          <a:p>
            <a:endParaRPr lang="fr-FR" baseline="0" dirty="0" smtClean="0"/>
          </a:p>
          <a:p>
            <a:r>
              <a:rPr lang="fr-FR" baseline="0" dirty="0" smtClean="0"/>
              <a:t>Petit </a:t>
            </a:r>
            <a:r>
              <a:rPr lang="fr-FR" baseline="0" dirty="0" err="1" smtClean="0"/>
              <a:t>dejeuner</a:t>
            </a:r>
            <a:r>
              <a:rPr lang="fr-FR" baseline="0" dirty="0" smtClean="0"/>
              <a:t> 06/2012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51C8-CC33-4445-943E-A8B08B115D83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524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EM_GDP_RGDP vs </a:t>
            </a:r>
            <a:r>
              <a:rPr lang="fr-FR" dirty="0" err="1" smtClean="0"/>
              <a:t>Indutrial</a:t>
            </a:r>
            <a:r>
              <a:rPr lang="fr-FR" dirty="0" smtClean="0"/>
              <a:t> Production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6E0A8-AC3D-4985-9B03-0642892E9F6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574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51C8-CC33-4445-943E-A8B08B115D8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365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4768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 smtClean="0"/>
              <a:t>W_Commodities_CRB</a:t>
            </a:r>
            <a:r>
              <a:rPr lang="fr-FR" dirty="0" smtClean="0"/>
              <a:t> index</a:t>
            </a:r>
          </a:p>
          <a:p>
            <a:pPr defTabSz="94768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altLang="fr-FR" dirty="0" smtClean="0"/>
          </a:p>
          <a:p>
            <a:pPr defTabSz="94768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dirty="0" smtClean="0"/>
              <a:t>Échelle inversée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94E72E-1A07-4949-84EB-F960BD4327E3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Croissance</a:t>
            </a:r>
            <a:r>
              <a:rPr lang="fr-FR" baseline="0" dirty="0" smtClean="0"/>
              <a:t> + inflation comparé au taux d’intérêt</a:t>
            </a:r>
          </a:p>
          <a:p>
            <a:r>
              <a:rPr lang="fr-FR" baseline="0" dirty="0" smtClean="0"/>
              <a:t>Ne pas oublier Turquie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351C8-CC33-4445-943E-A8B08B115D8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284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A14E54-AE85-4CCD-8AEB-A60780388163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6E0A8-AC3D-4985-9B03-0642892E9F6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983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64988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F62DCA7-95BF-41FE-8D25-34AA6947CF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64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64988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F62DCA7-95BF-41FE-8D25-34AA6947CF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986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38950" y="0"/>
            <a:ext cx="2074863" cy="63087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0"/>
            <a:ext cx="6075362" cy="63087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64988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F62DCA7-95BF-41FE-8D25-34AA6947CF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41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336953" y="6340986"/>
            <a:ext cx="495243" cy="301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328A38F-874F-4AB6-BFCE-E210A0309FA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4468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smtClean="0"/>
              <a:t>9 Décembre 2013</a:t>
            </a: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963F2-A615-446A-801B-8D4404D53A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520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smtClean="0"/>
              <a:t>9 Décembre 2013</a:t>
            </a: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FDDA6-0EEC-401A-B6F5-588B7E8ACF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654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smtClean="0"/>
              <a:t>9 Décembre 2013</a:t>
            </a: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55FA8-CBCD-4D65-ABCB-6154A1B8CE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56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052513"/>
            <a:ext cx="40751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38700" y="1052513"/>
            <a:ext cx="4075113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smtClean="0"/>
              <a:t>9 Décembre 2013</a:t>
            </a: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4A80E-A153-4BC9-BC68-B9474B93EF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628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smtClean="0"/>
              <a:t>9 Décembre 2013</a:t>
            </a:r>
            <a:endParaRPr lang="fr-FR" alt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D6982-4AE4-4837-AF61-79568B2238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smtClean="0"/>
              <a:t>9 Décembre 2013</a:t>
            </a:r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A1BF4-4EDF-4AD1-BA05-59C51197047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439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smtClean="0"/>
              <a:t>9 Décembre 2013</a:t>
            </a:r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3AE67-3B93-4D69-A4F1-22CC310695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832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64988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F62DCA7-95BF-41FE-8D25-34AA6947CF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676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smtClean="0"/>
              <a:t>9 Décembre 2013</a:t>
            </a: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A9560-511E-4714-94CE-AE0C90C46B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91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smtClean="0"/>
              <a:t>9 Décembre 2013</a:t>
            </a: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C8975-1A18-43D4-BFC3-E7D804993F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189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smtClean="0"/>
              <a:t>9 Décembre 2013</a:t>
            </a: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55CF3-C1F2-4632-9227-F6D491A216F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93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38950" y="0"/>
            <a:ext cx="2074863" cy="63087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0"/>
            <a:ext cx="6075362" cy="63087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smtClean="0"/>
              <a:t>9 Décembre 2013</a:t>
            </a: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45C2C-AA1D-400B-9A9C-147DE55F7A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171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336953" y="6340986"/>
            <a:ext cx="495243" cy="301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328A38F-874F-4AB6-BFCE-E210A0309FA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4468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ndar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39864" cy="691520"/>
          </a:xfrm>
          <a:prstGeom prst="rect">
            <a:avLst/>
          </a:prstGeom>
        </p:spPr>
        <p:txBody>
          <a:bodyPr anchor="b"/>
          <a:lstStyle>
            <a:lvl1pPr>
              <a:defRPr sz="3200" b="0">
                <a:solidFill>
                  <a:srgbClr val="660066"/>
                </a:solidFill>
                <a:latin typeface="+mn-lt"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539552" y="1556792"/>
            <a:ext cx="8064698" cy="4608512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buClr>
                <a:srgbClr val="943A96"/>
              </a:buClr>
              <a:defRPr sz="2400" b="1">
                <a:solidFill>
                  <a:srgbClr val="660066"/>
                </a:solidFill>
              </a:defRPr>
            </a:lvl1pPr>
            <a:lvl2pPr marL="627063" indent="-279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43A96"/>
              </a:buClr>
              <a:buFont typeface="Wingdings" pitchFamily="2" charset="2"/>
              <a:buChar char="Ø"/>
              <a:defRPr kumimoji="0" lang="fr-FR" sz="20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86384" indent="-182880">
              <a:lnSpc>
                <a:spcPct val="100000"/>
              </a:lnSpc>
              <a:spcBef>
                <a:spcPts val="1200"/>
              </a:spcBef>
              <a:buClr>
                <a:srgbClr val="943A96"/>
              </a:buClr>
              <a:buSzPct val="80000"/>
              <a:buFont typeface="Wingdings" pitchFamily="2" charset="2"/>
              <a:buChar char="v"/>
              <a:defRPr sz="1800" b="0">
                <a:solidFill>
                  <a:srgbClr val="660066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buClr>
                <a:srgbClr val="943A96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2" name="Espace réservé du numéro de diapositive 19"/>
          <p:cNvSpPr txBox="1">
            <a:spLocks/>
          </p:cNvSpPr>
          <p:nvPr userDrawn="1"/>
        </p:nvSpPr>
        <p:spPr>
          <a:xfrm>
            <a:off x="3563888" y="6381328"/>
            <a:ext cx="5178016" cy="221109"/>
          </a:xfrm>
          <a:prstGeom prst="rect">
            <a:avLst/>
          </a:prstGeom>
        </p:spPr>
        <p:txBody>
          <a:bodyPr vert="horz" anchor="b" anchorCtr="0"/>
          <a:lstStyle>
            <a:defPPr>
              <a:defRPr lang="fr-FR"/>
            </a:defPPr>
            <a:lvl1pPr marL="0" algn="r" defTabSz="914400" rtl="0" eaLnBrk="1" latinLnBrk="0" hangingPunct="1">
              <a:defRPr kumimoji="0" sz="1000" b="1" kern="1200">
                <a:solidFill>
                  <a:srgbClr val="943A9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24000" algn="l"/>
                <a:tab pos="4483100" algn="l"/>
              </a:tabLst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210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</a:t>
            </a:r>
            <a:r>
              <a:rPr kumimoji="0" lang="en-US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210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Démondialisation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210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fld id="{D9A64CD5-404D-40BF-B149-04415DF68DF1}" type="slidenum">
              <a:rPr lang="en-US" sz="1000" i="1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524000" algn="l"/>
                  <a:tab pos="4483100" algn="l"/>
                </a:tabLst>
                <a:defRPr/>
              </a:pPr>
              <a:t>‹N°›</a:t>
            </a:fld>
            <a:endParaRPr lang="en-US" sz="1000" i="1" dirty="0"/>
          </a:p>
        </p:txBody>
      </p:sp>
      <p:pic>
        <p:nvPicPr>
          <p:cNvPr id="13721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81328"/>
            <a:ext cx="864096" cy="31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1052736"/>
            <a:ext cx="327342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necteur droit 3"/>
          <p:cNvCxnSpPr/>
          <p:nvPr userDrawn="1"/>
        </p:nvCxnSpPr>
        <p:spPr>
          <a:xfrm>
            <a:off x="5870575" y="6309320"/>
            <a:ext cx="3273425" cy="0"/>
          </a:xfrm>
          <a:prstGeom prst="line">
            <a:avLst/>
          </a:prstGeom>
          <a:ln>
            <a:solidFill>
              <a:srgbClr val="7210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12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64988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F62DCA7-95BF-41FE-8D25-34AA6947CF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958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052513"/>
            <a:ext cx="40751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38700" y="1052513"/>
            <a:ext cx="4075113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64988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F62DCA7-95BF-41FE-8D25-34AA6947CF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557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804025" y="6464988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F62DCA7-95BF-41FE-8D25-34AA6947CF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033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64988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F62DCA7-95BF-41FE-8D25-34AA6947CF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617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64988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F62DCA7-95BF-41FE-8D25-34AA6947CF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021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64988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F62DCA7-95BF-41FE-8D25-34AA6947CF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007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64988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F62DCA7-95BF-41FE-8D25-34AA6947CF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634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4403725" y="6621463"/>
            <a:ext cx="47418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71" tIns="44086" rIns="88171" bIns="44086"/>
          <a:lstStyle>
            <a:lvl1pPr defTabSz="8810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altLang="fr-FR" sz="900">
              <a:latin typeface="High Tower Text" pitchFamily="18" charset="0"/>
              <a:cs typeface="Arial" charset="0"/>
            </a:endParaRPr>
          </a:p>
        </p:txBody>
      </p:sp>
      <p:sp>
        <p:nvSpPr>
          <p:cNvPr id="2051" name="Rectangle 11"/>
          <p:cNvSpPr>
            <a:spLocks noChangeArrowheads="1" noChangeShapeType="1"/>
          </p:cNvSpPr>
          <p:nvPr/>
        </p:nvSpPr>
        <p:spPr bwMode="auto">
          <a:xfrm rot="-5400000">
            <a:off x="3698875" y="-1779587"/>
            <a:ext cx="273050" cy="6083300"/>
          </a:xfrm>
          <a:prstGeom prst="rect">
            <a:avLst/>
          </a:prstGeom>
          <a:solidFill>
            <a:srgbClr val="666699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41722" tIns="41722" rIns="41722" bIns="41722"/>
          <a:lstStyle>
            <a:lvl1pPr defTabSz="1042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2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2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2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2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fr-FR" altLang="fr-FR" sz="2100">
              <a:solidFill>
                <a:schemeClr val="bg2"/>
              </a:solidFill>
              <a:latin typeface="High Tower Text" pitchFamily="18" charset="0"/>
              <a:cs typeface="Arial" charset="0"/>
            </a:endParaRPr>
          </a:p>
        </p:txBody>
      </p:sp>
      <p:sp>
        <p:nvSpPr>
          <p:cNvPr id="2052" name="Rectangle 12"/>
          <p:cNvSpPr>
            <a:spLocks noChangeArrowheads="1" noChangeShapeType="1"/>
          </p:cNvSpPr>
          <p:nvPr/>
        </p:nvSpPr>
        <p:spPr bwMode="auto">
          <a:xfrm rot="-5400000">
            <a:off x="532606" y="596107"/>
            <a:ext cx="271463" cy="133350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41722" tIns="41722" rIns="41722" bIns="41722"/>
          <a:lstStyle>
            <a:lvl1pPr defTabSz="1042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2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2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2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2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fr-FR" altLang="fr-FR" sz="2100">
              <a:solidFill>
                <a:schemeClr val="bg2"/>
              </a:solidFill>
              <a:latin typeface="High Tower Text" pitchFamily="18" charset="0"/>
              <a:cs typeface="Arial" charset="0"/>
            </a:endParaRPr>
          </a:p>
        </p:txBody>
      </p:sp>
      <p:sp>
        <p:nvSpPr>
          <p:cNvPr id="2053" name="Rectangle 17"/>
          <p:cNvSpPr>
            <a:spLocks noChangeArrowheads="1" noChangeShapeType="1"/>
          </p:cNvSpPr>
          <p:nvPr/>
        </p:nvSpPr>
        <p:spPr bwMode="auto">
          <a:xfrm rot="5400000">
            <a:off x="5172075" y="2971800"/>
            <a:ext cx="273050" cy="608330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lIns="41722" tIns="41722" rIns="41722" bIns="41722"/>
          <a:lstStyle>
            <a:lvl1pPr defTabSz="1042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2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2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2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2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fr-FR" altLang="fr-FR" sz="2100">
              <a:solidFill>
                <a:schemeClr val="bg2"/>
              </a:solidFill>
              <a:latin typeface="High Tower Text" pitchFamily="18" charset="0"/>
              <a:cs typeface="Arial" charset="0"/>
            </a:endParaRPr>
          </a:p>
        </p:txBody>
      </p:sp>
      <p:sp>
        <p:nvSpPr>
          <p:cNvPr id="2054" name="Rectangle 18"/>
          <p:cNvSpPr>
            <a:spLocks noChangeArrowheads="1" noChangeShapeType="1"/>
          </p:cNvSpPr>
          <p:nvPr/>
        </p:nvSpPr>
        <p:spPr bwMode="auto">
          <a:xfrm rot="5400000">
            <a:off x="8340725" y="5346700"/>
            <a:ext cx="273050" cy="133350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lIns="41722" tIns="41722" rIns="41722" bIns="41722"/>
          <a:lstStyle>
            <a:lvl1pPr defTabSz="1042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2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2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2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2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fr-FR" altLang="fr-FR" sz="2100">
              <a:solidFill>
                <a:schemeClr val="bg2"/>
              </a:solidFill>
              <a:latin typeface="High Tower Text" pitchFamily="18" charset="0"/>
              <a:cs typeface="Arial" charset="0"/>
            </a:endParaRPr>
          </a:p>
        </p:txBody>
      </p:sp>
      <p:sp>
        <p:nvSpPr>
          <p:cNvPr id="2055" name="Line 19"/>
          <p:cNvSpPr>
            <a:spLocks noChangeShapeType="1"/>
          </p:cNvSpPr>
          <p:nvPr/>
        </p:nvSpPr>
        <p:spPr bwMode="auto">
          <a:xfrm rot="5400000">
            <a:off x="7673975" y="6013450"/>
            <a:ext cx="27305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576" tIns="36576" rIns="36576" bIns="36576"/>
          <a:lstStyle/>
          <a:p>
            <a:endParaRPr lang="fr-FR"/>
          </a:p>
        </p:txBody>
      </p:sp>
      <p:sp>
        <p:nvSpPr>
          <p:cNvPr id="2056" name="Rectangle 24"/>
          <p:cNvSpPr>
            <a:spLocks noChangeArrowheads="1" noChangeShapeType="1"/>
          </p:cNvSpPr>
          <p:nvPr/>
        </p:nvSpPr>
        <p:spPr bwMode="auto">
          <a:xfrm rot="5400000">
            <a:off x="-886618" y="5828506"/>
            <a:ext cx="1916112" cy="142875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lIns="41722" tIns="41722" rIns="41722" bIns="41722"/>
          <a:lstStyle>
            <a:lvl1pPr defTabSz="1042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2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2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2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2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fr-FR" altLang="fr-FR" sz="2100">
              <a:solidFill>
                <a:schemeClr val="bg2"/>
              </a:solidFill>
              <a:latin typeface="High Tower Text" pitchFamily="18" charset="0"/>
              <a:cs typeface="Arial" charset="0"/>
            </a:endParaRPr>
          </a:p>
        </p:txBody>
      </p:sp>
      <p:sp>
        <p:nvSpPr>
          <p:cNvPr id="2057" name="Line 28"/>
          <p:cNvSpPr>
            <a:spLocks noChangeShapeType="1"/>
          </p:cNvSpPr>
          <p:nvPr/>
        </p:nvSpPr>
        <p:spPr bwMode="auto">
          <a:xfrm rot="5400000">
            <a:off x="1197769" y="1259682"/>
            <a:ext cx="26828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576" tIns="36576" rIns="36576" bIns="36576"/>
          <a:lstStyle/>
          <a:p>
            <a:endParaRPr lang="fr-FR"/>
          </a:p>
        </p:txBody>
      </p:sp>
      <p:sp>
        <p:nvSpPr>
          <p:cNvPr id="205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0"/>
            <a:ext cx="8229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2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052513"/>
            <a:ext cx="830262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pic>
        <p:nvPicPr>
          <p:cNvPr id="3074" name="Picture 2" descr="Z:\Marketing-Communication\Communication\Visuels\logo\Logo Pythagore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42074"/>
            <a:ext cx="1800000" cy="74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64988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F62DCA7-95BF-41FE-8D25-34AA6947CF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0"/>
            <a:ext cx="8229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9" y="1124743"/>
            <a:ext cx="7921251" cy="518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9765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latin typeface="High Tower Text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High Tower Text" pitchFamily="18" charset="0"/>
              </a:defRPr>
            </a:lvl1pPr>
          </a:lstStyle>
          <a:p>
            <a:pPr>
              <a:defRPr/>
            </a:pPr>
            <a:r>
              <a:rPr lang="fr-FR" altLang="fr-FR" smtClean="0"/>
              <a:t>9 Décembre 2013</a:t>
            </a:r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64988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F62DCA7-95BF-41FE-8D25-34AA6947CF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32" name="Rectangle 30"/>
          <p:cNvSpPr>
            <a:spLocks noChangeArrowheads="1" noChangeShapeType="1"/>
          </p:cNvSpPr>
          <p:nvPr/>
        </p:nvSpPr>
        <p:spPr bwMode="auto">
          <a:xfrm rot="-5400000">
            <a:off x="3798094" y="-2961481"/>
            <a:ext cx="144462" cy="7740650"/>
          </a:xfrm>
          <a:prstGeom prst="rect">
            <a:avLst/>
          </a:prstGeom>
          <a:solidFill>
            <a:srgbClr val="666699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41722" tIns="41722" rIns="41722" bIns="41722"/>
          <a:lstStyle>
            <a:lvl1pPr defTabSz="1042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2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2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2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2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fr-FR" altLang="fr-FR" sz="2100">
              <a:solidFill>
                <a:schemeClr val="bg2"/>
              </a:solidFill>
              <a:latin typeface="High Tower Text" pitchFamily="18" charset="0"/>
              <a:cs typeface="Arial" charset="0"/>
            </a:endParaRPr>
          </a:p>
        </p:txBody>
      </p:sp>
      <p:pic>
        <p:nvPicPr>
          <p:cNvPr id="2050" name="Picture 2" descr="Z:\Marketing-Communication\Communication\Visuels\logo\Logo Pythagore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764704"/>
            <a:ext cx="792000" cy="32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28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D4D4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D4D4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D4D4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D4D4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D4D4D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4D4D4D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4D4D4D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4D4D4D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4D4D4D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4D4D4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D4D4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D4D4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Finitude</a:t>
            </a:r>
            <a:endParaRPr lang="fr-FR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Vers un ralentissement </a:t>
            </a:r>
            <a:r>
              <a:rPr lang="fr-FR" dirty="0" smtClean="0"/>
              <a:t>brutal de la Chine ? </a:t>
            </a:r>
          </a:p>
          <a:p>
            <a:r>
              <a:rPr lang="fr-FR" altLang="fr-FR" i="1" dirty="0"/>
              <a:t>FFSA octobre 2014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F62DCA7-95BF-41FE-8D25-34AA6947CF9F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  <p:pic>
        <p:nvPicPr>
          <p:cNvPr id="7" name="Picture 4" descr="Signes chino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5199867" y="592871"/>
            <a:ext cx="3744913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07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La décomposition sectorielle des profits révèle l’extrême fragilité de son modèle de développement</a:t>
            </a:r>
            <a:endParaRPr lang="fr-FR" dirty="0" smtClean="0"/>
          </a:p>
        </p:txBody>
      </p:sp>
      <p:pic>
        <p:nvPicPr>
          <p:cNvPr id="757766" name="Picture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3" r="15457" b="4731"/>
          <a:stretch/>
        </p:blipFill>
        <p:spPr>
          <a:xfrm>
            <a:off x="1537576" y="1123950"/>
            <a:ext cx="6068848" cy="5184775"/>
          </a:xfrm>
        </p:spPr>
      </p:pic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92C99FC9-452D-46C4-A223-37C47EE82290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757775" name="Oval 15"/>
          <p:cNvSpPr>
            <a:spLocks noChangeArrowheads="1"/>
          </p:cNvSpPr>
          <p:nvPr/>
        </p:nvSpPr>
        <p:spPr bwMode="auto">
          <a:xfrm>
            <a:off x="6516216" y="4063431"/>
            <a:ext cx="1177925" cy="652462"/>
          </a:xfrm>
          <a:prstGeom prst="ellipse">
            <a:avLst/>
          </a:prstGeom>
          <a:noFill/>
          <a:ln w="38100" cap="rnd" algn="ctr">
            <a:solidFill>
              <a:srgbClr val="90111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9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ZoneTexte 1"/>
          <p:cNvSpPr txBox="1">
            <a:spLocks noChangeArrowheads="1"/>
          </p:cNvSpPr>
          <p:nvPr/>
        </p:nvSpPr>
        <p:spPr bwMode="auto">
          <a:xfrm>
            <a:off x="700826" y="512727"/>
            <a:ext cx="8261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1" dirty="0">
              <a:solidFill>
                <a:srgbClr val="007C2E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Chine a organisé une orgie de crédits pour maintenir son taux de croissance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FCBB835-83DA-4C88-AF4C-8814A595E048}" type="slidenum">
              <a:rPr lang="fr-FR"/>
              <a:pPr>
                <a:defRPr/>
              </a:pPr>
              <a:t>11</a:t>
            </a:fld>
            <a:endParaRPr lang="fr-F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34667"/>
            <a:ext cx="7921625" cy="516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35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A38F-874F-4AB6-BFCE-E210A0309FA0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332656"/>
            <a:ext cx="8229600" cy="432519"/>
          </a:xfrm>
        </p:spPr>
        <p:txBody>
          <a:bodyPr/>
          <a:lstStyle/>
          <a:p>
            <a:r>
              <a:rPr lang="fr-FR" sz="2000" dirty="0"/>
              <a:t>L’endettement chinois est passé de 150% du PIB en 2008 à 246% en 2014 en augmentation de près de 100% du PIB en 6 ans!</a:t>
            </a:r>
            <a:br>
              <a:rPr lang="fr-FR" sz="2000" dirty="0"/>
            </a:br>
            <a:endParaRPr lang="fr-FR" sz="20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71588"/>
            <a:ext cx="7921625" cy="488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96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La consommation des ménages ne représente que </a:t>
            </a:r>
            <a:r>
              <a:rPr lang="fr-FR" sz="2000" dirty="0" smtClean="0"/>
              <a:t>36% </a:t>
            </a:r>
            <a:r>
              <a:rPr lang="fr-FR" sz="2000" dirty="0"/>
              <a:t>du PIB contre 48% pour l’investissement, principal moteur de la croissance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A38F-874F-4AB6-BFCE-E210A0309FA0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691680" y="0"/>
            <a:ext cx="811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solidFill>
                <a:srgbClr val="007C2E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71588"/>
            <a:ext cx="7921625" cy="488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59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oneTexte 1"/>
          <p:cNvSpPr txBox="1">
            <a:spLocks noChangeArrowheads="1"/>
          </p:cNvSpPr>
          <p:nvPr/>
        </p:nvSpPr>
        <p:spPr bwMode="auto">
          <a:xfrm>
            <a:off x="437746" y="627509"/>
            <a:ext cx="79930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 b="1" dirty="0">
              <a:solidFill>
                <a:srgbClr val="007C2E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Chine a besoin de plus en plus de capital pour créer la même croissance, ce qui valide la bulle de surinvestissement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C884C429-A306-4BAC-96AD-C887F0D2B484}" type="slidenum">
              <a:rPr lang="fr-FR"/>
              <a:pPr>
                <a:defRPr/>
              </a:pPr>
              <a:t>14</a:t>
            </a:fld>
            <a:endParaRPr lang="fr-F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37264"/>
            <a:ext cx="7921625" cy="515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43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70966"/>
            <a:ext cx="7921625" cy="489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1600" dirty="0"/>
              <a:t>Une grande partie de la croissance a été générée par le secteur de la construction qui pèse pour 15% du PIB. les ratios prix sur revenu se situent entre </a:t>
            </a:r>
            <a:r>
              <a:rPr lang="fr-FR" sz="1600" dirty="0">
                <a:solidFill>
                  <a:srgbClr val="FF0000"/>
                </a:solidFill>
              </a:rPr>
              <a:t>28 et 35 </a:t>
            </a:r>
            <a:r>
              <a:rPr lang="fr-FR" sz="1600" dirty="0"/>
              <a:t>fois dans les plus grandes villes chinoises.</a:t>
            </a:r>
            <a:endParaRPr lang="fr-FR" sz="1600" dirty="0" smtClean="0"/>
          </a:p>
        </p:txBody>
      </p:sp>
      <p:sp>
        <p:nvSpPr>
          <p:cNvPr id="38916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03C016-A1CD-42CC-9CFB-79A3F8C8C148}" type="slidenum">
              <a:rPr lang="fr-FR" smtClean="0"/>
              <a:pPr eaLnBrk="1" hangingPunct="1"/>
              <a:t>15</a:t>
            </a:fld>
            <a:endParaRPr lang="fr-FR" smtClean="0"/>
          </a:p>
        </p:txBody>
      </p:sp>
      <p:cxnSp>
        <p:nvCxnSpPr>
          <p:cNvPr id="3" name="Connecteur droit 2"/>
          <p:cNvCxnSpPr/>
          <p:nvPr/>
        </p:nvCxnSpPr>
        <p:spPr>
          <a:xfrm flipV="1">
            <a:off x="4788024" y="2060848"/>
            <a:ext cx="0" cy="3465240"/>
          </a:xfrm>
          <a:prstGeom prst="line">
            <a:avLst/>
          </a:prstGeom>
          <a:ln w="25400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60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ménages chinois n’ont pas les moyens de relancer la consommation du fait d’un partage de la VA très défavorable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FCDFE4D-B423-413E-94A7-9264731171AD}" type="slidenum">
              <a:rPr lang="fr-FR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8313" y="-19050"/>
            <a:ext cx="8604250" cy="9080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C2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C2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C2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C2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C2E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C2E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C2E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C2E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C2E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kern="0" dirty="0" smtClean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37264"/>
            <a:ext cx="7921625" cy="515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88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écarts de richesse empêchent la consommation des ménages de réellement prendre le relais sur l’investissement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A38F-874F-4AB6-BFCE-E210A0309FA0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8313" y="-19050"/>
            <a:ext cx="8604250" cy="9080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C2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C2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C2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C2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C2E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C2E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C2E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C2E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C2E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kern="0" dirty="0" smtClean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37264"/>
            <a:ext cx="7921625" cy="515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6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oneTexte 1"/>
          <p:cNvSpPr txBox="1">
            <a:spLocks noChangeArrowheads="1"/>
          </p:cNvSpPr>
          <p:nvPr/>
        </p:nvSpPr>
        <p:spPr bwMode="auto">
          <a:xfrm>
            <a:off x="501452" y="620688"/>
            <a:ext cx="8824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1" dirty="0">
              <a:solidFill>
                <a:srgbClr val="007C2E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dirty="0"/>
              <a:t>Les pays émergents sont des nains économiques en termes de consommation et restent trop dépendants des pays riches pour leur croissance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188" y="1137264"/>
            <a:ext cx="7921625" cy="515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E8F0829-4F09-4A24-8F5E-CFD52092080F}" type="slidenum">
              <a:rPr lang="fr-FR"/>
              <a:pPr>
                <a:defRPr/>
              </a:pPr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165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4296" y="822415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b="1" dirty="0">
              <a:solidFill>
                <a:srgbClr val="007C2E"/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dirty="0"/>
              <a:t>La consommation des ménages reste le parent pauvre de l’Inde, de la Chine et de l’Indonésie, à l’inverse du Brésil, de la Turquie et du Mexique dont la croissance repose pour l’essentiel sur la demande intérieure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A38F-874F-4AB6-BFCE-E210A0309FA0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37264"/>
            <a:ext cx="7921625" cy="515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51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oneTexte 1"/>
          <p:cNvSpPr txBox="1">
            <a:spLocks noChangeArrowheads="1"/>
          </p:cNvSpPr>
          <p:nvPr/>
        </p:nvSpPr>
        <p:spPr bwMode="auto">
          <a:xfrm>
            <a:off x="4211960" y="188913"/>
            <a:ext cx="8208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 b="1" dirty="0">
              <a:solidFill>
                <a:srgbClr val="007C2E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/>
              <a:t>La Chine reste la seule gagnante</a:t>
            </a:r>
            <a:endParaRPr lang="fr-FR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3A0A3-7172-4182-84DE-574E4D665004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37264"/>
            <a:ext cx="7921625" cy="515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59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compétitivité chinoise s’est fortement dégradée ces dernières années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A38F-874F-4AB6-BFCE-E210A0309FA0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85981" y="836712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>
              <a:solidFill>
                <a:srgbClr val="007C2E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37264"/>
            <a:ext cx="7921625" cy="515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88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Chine devient moins compétitive que les Etats-Unis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3F0B110-90F7-4992-BC37-C6D753A73F7B}" type="slidenum">
              <a:rPr lang="fr-FR"/>
              <a:pPr>
                <a:defRPr/>
              </a:pPr>
              <a:t>21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0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>
              <a:solidFill>
                <a:srgbClr val="007C2E"/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37264"/>
            <a:ext cx="7921625" cy="515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40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démographie va fortement pénaliser la Chine dans les années à venir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AFB25EA-6019-4F62-BF84-F5D99A8D3BA4}" type="slidenum">
              <a:rPr lang="fr-FR"/>
              <a:pPr>
                <a:defRPr/>
              </a:pPr>
              <a:t>22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42125" y="0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>
              <a:solidFill>
                <a:srgbClr val="007C2E"/>
              </a:solidFill>
            </a:endParaRP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37264"/>
            <a:ext cx="7921625" cy="515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5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Chine risque d’être vieille avant d’être riche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5AE559B-A630-4667-97EE-8C308EC4389E}" type="slidenum">
              <a:rPr lang="fr-FR"/>
              <a:pPr>
                <a:defRPr/>
              </a:pPr>
              <a:t>23</a:t>
            </a:fld>
            <a:endParaRPr lang="fr-FR" dirty="0"/>
          </a:p>
        </p:txBody>
      </p:sp>
      <p:sp>
        <p:nvSpPr>
          <p:cNvPr id="40963" name="ZoneTexte 2"/>
          <p:cNvSpPr txBox="1">
            <a:spLocks noChangeArrowheads="1"/>
          </p:cNvSpPr>
          <p:nvPr/>
        </p:nvSpPr>
        <p:spPr bwMode="auto">
          <a:xfrm>
            <a:off x="601663" y="88900"/>
            <a:ext cx="828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 b="1" dirty="0">
              <a:solidFill>
                <a:srgbClr val="007C2E"/>
              </a:solidFill>
            </a:endParaRPr>
          </a:p>
        </p:txBody>
      </p:sp>
      <p:pic>
        <p:nvPicPr>
          <p:cNvPr id="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67"/>
          <a:stretch>
            <a:fillRect/>
          </a:stretch>
        </p:blipFill>
        <p:spPr bwMode="auto">
          <a:xfrm>
            <a:off x="725696" y="1988840"/>
            <a:ext cx="7641314" cy="315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9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vieillissement accéléré de la population chinoise n’est pas financé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4CE1F45-3BA6-4740-BA96-B2617C143653}" type="slidenum">
              <a:rPr lang="fr-FR"/>
              <a:pPr>
                <a:defRPr/>
              </a:pPr>
              <a:t>24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771800" y="116632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>
              <a:solidFill>
                <a:srgbClr val="007C2E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37264"/>
            <a:ext cx="7921625" cy="515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5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Chine a financé l’épargne et la croissance mondiale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A38F-874F-4AB6-BFCE-E210A0309FA0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8313" y="-19050"/>
            <a:ext cx="8604250" cy="9080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C2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C2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C2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C2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C2E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C2E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C2E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C2E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C2E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kern="0" dirty="0" smtClean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8" r="12087"/>
          <a:stretch/>
        </p:blipFill>
        <p:spPr bwMode="auto">
          <a:xfrm>
            <a:off x="121793" y="1474033"/>
            <a:ext cx="4444809" cy="433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4" t="-1712" r="8076" b="1"/>
          <a:stretch/>
        </p:blipFill>
        <p:spPr bwMode="auto">
          <a:xfrm>
            <a:off x="4566602" y="1340768"/>
            <a:ext cx="4577398" cy="433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33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L’inversion de la pyramide des âges va entraîner une baisse du taux d’épargne en Chine et donc de l’investissement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7A83FE9-9BD7-4C10-BF4D-5666B35CBC90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" t="784" r="643" b="1076"/>
          <a:stretch/>
        </p:blipFill>
        <p:spPr bwMode="auto">
          <a:xfrm>
            <a:off x="323528" y="1116530"/>
            <a:ext cx="8352928" cy="504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7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11188" y="25878"/>
            <a:ext cx="8229600" cy="765175"/>
          </a:xfrm>
        </p:spPr>
        <p:txBody>
          <a:bodyPr/>
          <a:lstStyle/>
          <a:p>
            <a:r>
              <a:rPr lang="fr-FR" sz="2000" dirty="0" smtClean="0"/>
              <a:t>A l’image du Japon, l’inversion de la pyramide des âges a provoqué une baisse du taux d’épargne des ménages qui s’est accompagnée d’un effondrement de l’investissement</a:t>
            </a:r>
            <a:endParaRPr lang="fr-FR" sz="20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137264"/>
            <a:ext cx="7921625" cy="5158146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3FE9-9BD7-4C10-BF4D-5666B35CBC90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9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smtClean="0"/>
              <a:t>Comme les autres secteurs, l’agriculture a fait des exploits par une utilisation massive des engrais et autres pesticides</a:t>
            </a:r>
          </a:p>
        </p:txBody>
      </p:sp>
      <p:sp>
        <p:nvSpPr>
          <p:cNvPr id="8499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23F7A7-ACAC-4290-94FF-4D7F6813DA35}" type="slidenum">
              <a:rPr lang="fr-FR" smtClean="0"/>
              <a:pPr eaLnBrk="1" hangingPunct="1"/>
              <a:t>28</a:t>
            </a:fld>
            <a:endParaRPr lang="fr-FR" smtClean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71588"/>
            <a:ext cx="7921625" cy="488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91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Chine va être confrontée à un problème hydrique considérable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188" y="1139079"/>
            <a:ext cx="7921625" cy="515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57C2C37-A78E-4691-BE68-E1077E86093D}" type="slidenum">
              <a:rPr lang="fr-FR" smtClean="0"/>
              <a:pPr/>
              <a:t>29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6282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dirty="0"/>
              <a:t>Le ralentissement du commerce mondial se confirme du fait d’un contenu en importations de la production mondiale en </a:t>
            </a:r>
            <a:r>
              <a:rPr lang="fr-FR" sz="1800" dirty="0" smtClean="0"/>
              <a:t>baisse. Vers une </a:t>
            </a:r>
            <a:r>
              <a:rPr lang="fr-FR" sz="1800" dirty="0" err="1" smtClean="0"/>
              <a:t>démondialisation</a:t>
            </a:r>
            <a:r>
              <a:rPr lang="fr-FR" sz="1800" smtClean="0"/>
              <a:t>?</a:t>
            </a:r>
            <a:endParaRPr lang="fr-FR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137264"/>
            <a:ext cx="7921625" cy="5158146"/>
          </a:xfr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E4E6-5CB8-4291-8B4A-5A7631875CA9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143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11960" y="1206055"/>
            <a:ext cx="4950993" cy="440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6" name="Text Box 10"/>
          <p:cNvSpPr txBox="1">
            <a:spLocks noChangeArrowheads="1"/>
          </p:cNvSpPr>
          <p:nvPr/>
        </p:nvSpPr>
        <p:spPr bwMode="auto">
          <a:xfrm>
            <a:off x="6948488" y="2060575"/>
            <a:ext cx="2089150" cy="831850"/>
          </a:xfrm>
          <a:prstGeom prst="rect">
            <a:avLst/>
          </a:prstGeom>
          <a:solidFill>
            <a:schemeClr val="bg1"/>
          </a:solidFill>
          <a:ln w="1587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200" i="1">
                <a:latin typeface="Calibri" pitchFamily="34" charset="0"/>
              </a:rPr>
              <a:t>15.1% des enfants de moins de 5 ans en Chine sont touchés par des problèmes nutritionnels</a:t>
            </a:r>
          </a:p>
        </p:txBody>
      </p:sp>
      <p:sp>
        <p:nvSpPr>
          <p:cNvPr id="10035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1800" dirty="0" smtClean="0"/>
              <a:t>Le choix d’une croissance débridée privilégiant la quantité au détriment de la qualité aura des conséquences sanitaires considérables</a:t>
            </a:r>
          </a:p>
        </p:txBody>
      </p:sp>
      <p:sp>
        <p:nvSpPr>
          <p:cNvPr id="10035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A88420-27E3-4F44-AF61-62FD29595998}" type="slidenum">
              <a:rPr lang="fr-FR" smtClean="0"/>
              <a:pPr eaLnBrk="1" hangingPunct="1"/>
              <a:t>30</a:t>
            </a:fld>
            <a:endParaRPr lang="fr-FR" smtClean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700" y="1182722"/>
            <a:ext cx="4233144" cy="447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5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Conclusion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sz="1800" dirty="0">
                <a:solidFill>
                  <a:srgbClr val="007C2E"/>
                </a:solidFill>
                <a:latin typeface="Calibri" pitchFamily="34" charset="0"/>
              </a:rPr>
              <a:t>« </a:t>
            </a:r>
            <a:r>
              <a:rPr lang="fr-FR" sz="1800" i="1" dirty="0">
                <a:solidFill>
                  <a:srgbClr val="007C2E"/>
                </a:solidFill>
                <a:latin typeface="Calibri" pitchFamily="34" charset="0"/>
              </a:rPr>
              <a:t>Il n’y a plus de possibilité de croissance de l’industrialisation et de l’urbanisation</a:t>
            </a:r>
            <a:r>
              <a:rPr lang="fr-FR" sz="1800" dirty="0">
                <a:solidFill>
                  <a:srgbClr val="007C2E"/>
                </a:solidFill>
                <a:latin typeface="Calibri" pitchFamily="34" charset="0"/>
              </a:rPr>
              <a:t> </a:t>
            </a:r>
            <a:r>
              <a:rPr lang="fr-FR" sz="1800" dirty="0">
                <a:latin typeface="Calibri" pitchFamily="34" charset="0"/>
              </a:rPr>
              <a:t>» affirme </a:t>
            </a:r>
            <a:r>
              <a:rPr lang="fr-FR" sz="1800" b="1" dirty="0" err="1">
                <a:latin typeface="Calibri" pitchFamily="34" charset="0"/>
              </a:rPr>
              <a:t>Jiahua</a:t>
            </a:r>
            <a:r>
              <a:rPr lang="fr-FR" sz="1800" b="1" dirty="0">
                <a:latin typeface="Calibri" pitchFamily="34" charset="0"/>
              </a:rPr>
              <a:t> Pan</a:t>
            </a:r>
            <a:r>
              <a:rPr lang="fr-FR" sz="1800" dirty="0">
                <a:latin typeface="Calibri" pitchFamily="34" charset="0"/>
              </a:rPr>
              <a:t>, économiste et directeur de l’Institut des études urbaines et environnementales rattachée à </a:t>
            </a:r>
            <a:r>
              <a:rPr lang="fr-FR" sz="1800" b="1" dirty="0">
                <a:latin typeface="Calibri" pitchFamily="34" charset="0"/>
              </a:rPr>
              <a:t>l’Académie chinoise des sciences sociales</a:t>
            </a:r>
          </a:p>
          <a:p>
            <a:pPr>
              <a:lnSpc>
                <a:spcPct val="80000"/>
              </a:lnSpc>
            </a:pPr>
            <a:endParaRPr lang="fr-FR" sz="1800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fr-FR" sz="1800" dirty="0">
                <a:latin typeface="Calibri" pitchFamily="34" charset="0"/>
              </a:rPr>
              <a:t>Elle rappelle les objectifs du plan quinquennal 2010-2015 :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fr-FR" sz="1800" b="1" dirty="0">
                <a:latin typeface="Calibri" pitchFamily="34" charset="0"/>
              </a:rPr>
              <a:t>- 16%</a:t>
            </a:r>
            <a:r>
              <a:rPr lang="fr-FR" sz="1800" dirty="0">
                <a:latin typeface="Calibri" pitchFamily="34" charset="0"/>
              </a:rPr>
              <a:t> d’émissions de CO2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fr-FR" sz="1800" b="1" dirty="0">
                <a:latin typeface="Calibri" pitchFamily="34" charset="0"/>
              </a:rPr>
              <a:t>- 40%</a:t>
            </a:r>
            <a:r>
              <a:rPr lang="fr-FR" sz="1800" dirty="0">
                <a:latin typeface="Calibri" pitchFamily="34" charset="0"/>
              </a:rPr>
              <a:t> d’intensité carbone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fr-FR" sz="1800" b="1" dirty="0">
                <a:latin typeface="Calibri" pitchFamily="34" charset="0"/>
              </a:rPr>
              <a:t>+ 22%</a:t>
            </a:r>
            <a:r>
              <a:rPr lang="fr-FR" sz="1800" dirty="0">
                <a:latin typeface="Calibri" pitchFamily="34" charset="0"/>
              </a:rPr>
              <a:t> de surface forestière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fr-FR" sz="1800" b="1" dirty="0">
                <a:latin typeface="Calibri" pitchFamily="34" charset="0"/>
              </a:rPr>
              <a:t>+ 15%</a:t>
            </a:r>
            <a:r>
              <a:rPr lang="fr-FR" sz="1800" dirty="0">
                <a:latin typeface="Calibri" pitchFamily="34" charset="0"/>
              </a:rPr>
              <a:t> d’efficacité énergétique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fr-FR" sz="1800" b="1" dirty="0">
                <a:latin typeface="Calibri" pitchFamily="34" charset="0"/>
              </a:rPr>
              <a:t>20%</a:t>
            </a:r>
            <a:r>
              <a:rPr lang="fr-FR" sz="1800" dirty="0">
                <a:latin typeface="Calibri" pitchFamily="34" charset="0"/>
              </a:rPr>
              <a:t> d’énergie non carbonée en 2020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fr-FR" sz="1800" dirty="0">
                <a:latin typeface="Calibri" pitchFamily="34" charset="0"/>
              </a:rPr>
              <a:t>…objectifs qui ne seront probablement pas atteints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fr-FR" sz="1600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fr-FR" sz="1800" dirty="0">
                <a:latin typeface="Calibri" pitchFamily="34" charset="0"/>
              </a:rPr>
              <a:t>Son compatriote </a:t>
            </a:r>
            <a:r>
              <a:rPr lang="fr-FR" sz="1800" b="1" dirty="0">
                <a:latin typeface="Calibri" pitchFamily="34" charset="0"/>
              </a:rPr>
              <a:t>Andrew Sheng</a:t>
            </a:r>
            <a:r>
              <a:rPr lang="fr-FR" sz="1800" dirty="0">
                <a:latin typeface="Calibri" pitchFamily="34" charset="0"/>
              </a:rPr>
              <a:t>, </a:t>
            </a:r>
            <a:r>
              <a:rPr lang="fr-FR" sz="1800" b="1" dirty="0">
                <a:latin typeface="Calibri" pitchFamily="34" charset="0"/>
              </a:rPr>
              <a:t>économiste en chef de la commission de régulation bancaire chinoise</a:t>
            </a:r>
            <a:r>
              <a:rPr lang="fr-FR" sz="1800" dirty="0">
                <a:latin typeface="Calibri" pitchFamily="34" charset="0"/>
              </a:rPr>
              <a:t>, ajoute : </a:t>
            </a:r>
            <a:r>
              <a:rPr lang="fr-FR" sz="1800" dirty="0">
                <a:solidFill>
                  <a:srgbClr val="007C2E"/>
                </a:solidFill>
                <a:latin typeface="Calibri" pitchFamily="34" charset="0"/>
              </a:rPr>
              <a:t>« </a:t>
            </a:r>
            <a:r>
              <a:rPr lang="fr-FR" sz="1800" i="1" dirty="0">
                <a:solidFill>
                  <a:srgbClr val="007C2E"/>
                </a:solidFill>
                <a:latin typeface="Calibri" pitchFamily="34" charset="0"/>
              </a:rPr>
              <a:t>C’est à nous, économistes asiatiques, de penser ce nouveau modèle, pour interrompre la très dangereuse course aux ressources actuellement à l’œuvre</a:t>
            </a:r>
            <a:r>
              <a:rPr lang="fr-FR" sz="1800" dirty="0">
                <a:solidFill>
                  <a:srgbClr val="007C2E"/>
                </a:solidFill>
                <a:latin typeface="Calibri" pitchFamily="34" charset="0"/>
              </a:rPr>
              <a:t> » 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1800" dirty="0">
              <a:solidFill>
                <a:srgbClr val="007C2E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fr-FR" sz="1800" dirty="0">
                <a:latin typeface="Calibri" pitchFamily="34" charset="0"/>
              </a:rPr>
              <a:t>Et de conclure </a:t>
            </a:r>
            <a:r>
              <a:rPr lang="fr-FR" sz="1800" b="1" dirty="0">
                <a:solidFill>
                  <a:srgbClr val="901118"/>
                </a:solidFill>
                <a:latin typeface="Calibri" pitchFamily="34" charset="0"/>
              </a:rPr>
              <a:t>« </a:t>
            </a:r>
            <a:r>
              <a:rPr lang="fr-FR" sz="1800" b="1" i="1" dirty="0">
                <a:solidFill>
                  <a:srgbClr val="901118"/>
                </a:solidFill>
                <a:latin typeface="Calibri" pitchFamily="34" charset="0"/>
              </a:rPr>
              <a:t>Le changement de modèle de développement en Chine est l’événement mondial le plus important aujourd'hui, parce que s’il échoue, c’est la planète entière qui échouera</a:t>
            </a:r>
            <a:r>
              <a:rPr lang="fr-FR" sz="1800" b="1" dirty="0">
                <a:solidFill>
                  <a:srgbClr val="901118"/>
                </a:solidFill>
                <a:latin typeface="Calibri" pitchFamily="34" charset="0"/>
              </a:rPr>
              <a:t> »</a:t>
            </a:r>
            <a:r>
              <a:rPr lang="fr-FR" sz="2000" b="1" dirty="0">
                <a:latin typeface="Calibri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fr-FR" sz="2000" b="1" dirty="0">
              <a:solidFill>
                <a:srgbClr val="007C2E"/>
              </a:solidFill>
              <a:latin typeface="Calibri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FCD31FF-A082-4CEA-A9DC-F87D80CDA2E5}" type="slidenum">
              <a:rPr lang="fr-FR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96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Rééquilibrage des balances courantes, maturation et recentrage des économies émergentes d’Asie</a:t>
            </a:r>
            <a:endParaRPr lang="fr-FR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067473"/>
              </p:ext>
            </p:extLst>
          </p:nvPr>
        </p:nvGraphicFramePr>
        <p:xfrm>
          <a:off x="4570413" y="2127250"/>
          <a:ext cx="4065587" cy="407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Macrobond document" r:id="rId3" imgW="4474887" imgH="4483379" progId="Mbnd.mbnd">
                  <p:embed/>
                </p:oleObj>
              </mc:Choice>
              <mc:Fallback>
                <p:oleObj name="Macrobond document" r:id="rId3" imgW="4474887" imgH="4483379" progId="Mbnd.mbnd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3" y="2127250"/>
                        <a:ext cx="4065587" cy="4070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3514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343434"/>
                </a:solidFill>
                <a:effectLst/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419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93161"/>
              </p:ext>
            </p:extLst>
          </p:nvPr>
        </p:nvGraphicFramePr>
        <p:xfrm>
          <a:off x="465138" y="2127250"/>
          <a:ext cx="4040187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Macrobond document" r:id="rId5" imgW="4474887" imgH="4483379" progId="Mbnd.mbnd">
                  <p:embed/>
                </p:oleObj>
              </mc:Choice>
              <mc:Fallback>
                <p:oleObj name="Macrobond document" r:id="rId5" imgW="4474887" imgH="4483379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138" y="2127250"/>
                        <a:ext cx="4040187" cy="404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539552" y="141277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4B00"/>
                </a:solidFill>
              </a:rPr>
              <a:t>Pays </a:t>
            </a:r>
            <a:r>
              <a:rPr lang="en-US" dirty="0" err="1" smtClean="0">
                <a:solidFill>
                  <a:srgbClr val="FF4B00"/>
                </a:solidFill>
              </a:rPr>
              <a:t>développés</a:t>
            </a:r>
            <a:r>
              <a:rPr lang="en-US" dirty="0" smtClean="0">
                <a:solidFill>
                  <a:srgbClr val="FF4B00"/>
                </a:solidFill>
              </a:rPr>
              <a:t> hors </a:t>
            </a:r>
            <a:r>
              <a:rPr lang="en-US" dirty="0" err="1" smtClean="0">
                <a:solidFill>
                  <a:srgbClr val="FF4B00"/>
                </a:solidFill>
              </a:rPr>
              <a:t>Japon</a:t>
            </a:r>
            <a:r>
              <a:rPr lang="en-US" dirty="0" smtClean="0">
                <a:solidFill>
                  <a:srgbClr val="FF4B00"/>
                </a:solidFill>
              </a:rPr>
              <a:t> et </a:t>
            </a:r>
            <a:r>
              <a:rPr lang="en-US" dirty="0" err="1" smtClean="0">
                <a:solidFill>
                  <a:srgbClr val="FF4B00"/>
                </a:solidFill>
              </a:rPr>
              <a:t>Asie</a:t>
            </a:r>
            <a:r>
              <a:rPr lang="en-US" dirty="0" smtClean="0">
                <a:solidFill>
                  <a:srgbClr val="FF4B00"/>
                </a:solidFill>
              </a:rPr>
              <a:t> </a:t>
            </a:r>
            <a:r>
              <a:rPr lang="en-US" dirty="0" err="1" smtClean="0">
                <a:solidFill>
                  <a:srgbClr val="FF4B00"/>
                </a:solidFill>
              </a:rPr>
              <a:t>émergente</a:t>
            </a:r>
            <a:r>
              <a:rPr lang="en-US" dirty="0" smtClean="0">
                <a:solidFill>
                  <a:srgbClr val="FF4B00"/>
                </a:solidFill>
              </a:rPr>
              <a:t> </a:t>
            </a:r>
            <a:r>
              <a:rPr lang="en-US" dirty="0" err="1" smtClean="0">
                <a:solidFill>
                  <a:srgbClr val="FF4B00"/>
                </a:solidFill>
              </a:rPr>
              <a:t>participent</a:t>
            </a:r>
            <a:r>
              <a:rPr lang="en-US" dirty="0" smtClean="0">
                <a:solidFill>
                  <a:srgbClr val="FF4B00"/>
                </a:solidFill>
              </a:rPr>
              <a:t> à </a:t>
            </a:r>
            <a:r>
              <a:rPr lang="en-US" dirty="0" err="1" smtClean="0">
                <a:solidFill>
                  <a:srgbClr val="FF4B00"/>
                </a:solidFill>
              </a:rPr>
              <a:t>ce</a:t>
            </a:r>
            <a:r>
              <a:rPr lang="en-US" dirty="0" smtClean="0">
                <a:solidFill>
                  <a:srgbClr val="FF4B00"/>
                </a:solidFill>
              </a:rPr>
              <a:t> </a:t>
            </a:r>
            <a:r>
              <a:rPr lang="en-US" dirty="0" err="1" smtClean="0">
                <a:solidFill>
                  <a:srgbClr val="FF4B00"/>
                </a:solidFill>
              </a:rPr>
              <a:t>mouvement</a:t>
            </a:r>
            <a:r>
              <a:rPr lang="en-US" dirty="0" smtClean="0">
                <a:solidFill>
                  <a:srgbClr val="FF4B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8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Seule la Chine a connu une progression de son industrie plus forte que la croissance du PIB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A38F-874F-4AB6-BFCE-E210A0309FA0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31277"/>
            <a:ext cx="7921625" cy="517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9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Chine a contribué à près de </a:t>
            </a:r>
            <a:r>
              <a:rPr lang="fr-FR" dirty="0" smtClean="0"/>
              <a:t>35% </a:t>
            </a:r>
            <a:r>
              <a:rPr lang="fr-FR" dirty="0"/>
              <a:t>de la croissance </a:t>
            </a:r>
            <a:r>
              <a:rPr lang="fr-FR" dirty="0" smtClean="0"/>
              <a:t>mondiale depuis 2008 </a:t>
            </a:r>
            <a:r>
              <a:rPr lang="fr-FR" dirty="0"/>
              <a:t>contre 22,7% entre 2001 et 2012 !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A38F-874F-4AB6-BFCE-E210A0309FA0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ZoneTexte 2"/>
          <p:cNvSpPr txBox="1">
            <a:spLocks noChangeArrowheads="1"/>
          </p:cNvSpPr>
          <p:nvPr/>
        </p:nvSpPr>
        <p:spPr bwMode="auto">
          <a:xfrm>
            <a:off x="599219" y="170490"/>
            <a:ext cx="82819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 b="1" dirty="0">
              <a:solidFill>
                <a:srgbClr val="007C2E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37264"/>
            <a:ext cx="7921625" cy="515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46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cours des matières premières est étroitement lié à la croissance chinoise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A38F-874F-4AB6-BFCE-E210A0309FA0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ZoneTexte 2"/>
          <p:cNvSpPr txBox="1">
            <a:spLocks noChangeArrowheads="1"/>
          </p:cNvSpPr>
          <p:nvPr/>
        </p:nvSpPr>
        <p:spPr bwMode="auto">
          <a:xfrm>
            <a:off x="604291" y="141996"/>
            <a:ext cx="82819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 b="1" dirty="0">
              <a:solidFill>
                <a:srgbClr val="007C2E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71588"/>
            <a:ext cx="7921625" cy="488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88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oneTexte 1"/>
          <p:cNvSpPr txBox="1">
            <a:spLocks noChangeArrowheads="1"/>
          </p:cNvSpPr>
          <p:nvPr/>
        </p:nvSpPr>
        <p:spPr bwMode="auto">
          <a:xfrm>
            <a:off x="423166" y="1268760"/>
            <a:ext cx="8064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 b="1" dirty="0">
              <a:solidFill>
                <a:srgbClr val="007C2E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baisse prolongée de l’indice CRB confirme le ralentissement économique de la Chine et des pays émergents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93AF2725-86CB-4F9B-B66D-828B8B252199}" type="slidenum">
              <a:rPr lang="fr-FR"/>
              <a:pPr>
                <a:defRPr/>
              </a:pPr>
              <a:t>8</a:t>
            </a:fld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37264"/>
            <a:ext cx="7921625" cy="515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54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politique monétaire est inadaptée en Chine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A38F-874F-4AB6-BFCE-E210A0309FA0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ZoneTexte 2"/>
          <p:cNvSpPr txBox="1">
            <a:spLocks noChangeArrowheads="1"/>
          </p:cNvSpPr>
          <p:nvPr/>
        </p:nvSpPr>
        <p:spPr bwMode="auto">
          <a:xfrm>
            <a:off x="604291" y="101599"/>
            <a:ext cx="82819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 b="1" dirty="0">
              <a:solidFill>
                <a:srgbClr val="007C2E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38171"/>
            <a:ext cx="7921625" cy="515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36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6713</TotalTime>
  <Words>675</Words>
  <Application>Microsoft Office PowerPoint</Application>
  <PresentationFormat>Affichage à l'écran (4:3)</PresentationFormat>
  <Paragraphs>120</Paragraphs>
  <Slides>31</Slides>
  <Notes>22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4" baseType="lpstr">
      <vt:lpstr>Conception personnalisée</vt:lpstr>
      <vt:lpstr>Modèle par défaut</vt:lpstr>
      <vt:lpstr>Macrobond document</vt:lpstr>
      <vt:lpstr>Finitude</vt:lpstr>
      <vt:lpstr>La Chine reste la seule gagnante</vt:lpstr>
      <vt:lpstr>Le ralentissement du commerce mondial se confirme du fait d’un contenu en importations de la production mondiale en baisse. Vers une démondialisation?</vt:lpstr>
      <vt:lpstr>Rééquilibrage des balances courantes, maturation et recentrage des économies émergentes d’Asie</vt:lpstr>
      <vt:lpstr>Seule la Chine a connu une progression de son industrie plus forte que la croissance du PIB</vt:lpstr>
      <vt:lpstr>La Chine a contribué à près de 35% de la croissance mondiale depuis 2008 contre 22,7% entre 2001 et 2012 !</vt:lpstr>
      <vt:lpstr>Le cours des matières premières est étroitement lié à la croissance chinoise</vt:lpstr>
      <vt:lpstr>La baisse prolongée de l’indice CRB confirme le ralentissement économique de la Chine et des pays émergents</vt:lpstr>
      <vt:lpstr>La politique monétaire est inadaptée en Chine</vt:lpstr>
      <vt:lpstr>La décomposition sectorielle des profits révèle l’extrême fragilité de son modèle de développement</vt:lpstr>
      <vt:lpstr>La Chine a organisé une orgie de crédits pour maintenir son taux de croissance</vt:lpstr>
      <vt:lpstr>L’endettement chinois est passé de 150% du PIB en 2008 à 246% en 2014 en augmentation de près de 100% du PIB en 6 ans! </vt:lpstr>
      <vt:lpstr>La consommation des ménages ne représente que 36% du PIB contre 48% pour l’investissement, principal moteur de la croissance </vt:lpstr>
      <vt:lpstr>La Chine a besoin de plus en plus de capital pour créer la même croissance, ce qui valide la bulle de surinvestissement</vt:lpstr>
      <vt:lpstr>Une grande partie de la croissance a été générée par le secteur de la construction qui pèse pour 15% du PIB. les ratios prix sur revenu se situent entre 28 et 35 fois dans les plus grandes villes chinoises.</vt:lpstr>
      <vt:lpstr>Les ménages chinois n’ont pas les moyens de relancer la consommation du fait d’un partage de la VA très défavorable</vt:lpstr>
      <vt:lpstr>Les écarts de richesse empêchent la consommation des ménages de réellement prendre le relais sur l’investissement </vt:lpstr>
      <vt:lpstr>Les pays émergents sont des nains économiques en termes de consommation et restent trop dépendants des pays riches pour leur croissance</vt:lpstr>
      <vt:lpstr>La consommation des ménages reste le parent pauvre de l’Inde, de la Chine et de l’Indonésie, à l’inverse du Brésil, de la Turquie et du Mexique dont la croissance repose pour l’essentiel sur la demande intérieure</vt:lpstr>
      <vt:lpstr>La compétitivité chinoise s’est fortement dégradée ces dernières années</vt:lpstr>
      <vt:lpstr>La Chine devient moins compétitive que les Etats-Unis</vt:lpstr>
      <vt:lpstr>La démographie va fortement pénaliser la Chine dans les années à venir</vt:lpstr>
      <vt:lpstr>La Chine risque d’être vieille avant d’être riche</vt:lpstr>
      <vt:lpstr>Le vieillissement accéléré de la population chinoise n’est pas financé</vt:lpstr>
      <vt:lpstr>La Chine a financé l’épargne et la croissance mondiale</vt:lpstr>
      <vt:lpstr>L’inversion de la pyramide des âges va entraîner une baisse du taux d’épargne en Chine et donc de l’investissement</vt:lpstr>
      <vt:lpstr>A l’image du Japon, l’inversion de la pyramide des âges a provoqué une baisse du taux d’épargne des ménages qui s’est accompagnée d’un effondrement de l’investissement</vt:lpstr>
      <vt:lpstr>Comme les autres secteurs, l’agriculture a fait des exploits par une utilisation massive des engrais et autres pesticides</vt:lpstr>
      <vt:lpstr>La Chine va être confrontée à un problème hydrique considérable</vt:lpstr>
      <vt:lpstr>Le choix d’une croissance débridée privilégiant la quantité au détriment de la qualité aura des conséquences sanitaires considérables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L’endettement public</dc:title>
  <dc:creator>FJ</dc:creator>
  <cp:lastModifiedBy>RAIA FABY</cp:lastModifiedBy>
  <cp:revision>407</cp:revision>
  <dcterms:created xsi:type="dcterms:W3CDTF">2010-09-24T13:59:43Z</dcterms:created>
  <dcterms:modified xsi:type="dcterms:W3CDTF">2014-10-13T08:39:18Z</dcterms:modified>
</cp:coreProperties>
</file>